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.xml" ContentType="application/vnd.openxmlformats-officedocument.drawingml.chart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8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  <p:sldId id="372" r:id="rId11"/>
    <p:sldId id="381" r:id="rId12"/>
    <p:sldId id="386" r:id="rId13"/>
    <p:sldId id="348" r:id="rId14"/>
    <p:sldId id="371" r:id="rId15"/>
    <p:sldId id="393" r:id="rId16"/>
    <p:sldId id="379" r:id="rId17"/>
    <p:sldId id="380" r:id="rId18"/>
    <p:sldId id="389" r:id="rId19"/>
    <p:sldId id="395" r:id="rId20"/>
    <p:sldId id="391" r:id="rId21"/>
    <p:sldId id="373" r:id="rId22"/>
    <p:sldId id="374" r:id="rId23"/>
    <p:sldId id="376" r:id="rId24"/>
    <p:sldId id="368" r:id="rId25"/>
    <p:sldId id="369" r:id="rId26"/>
    <p:sldId id="370" r:id="rId27"/>
    <p:sldId id="398" r:id="rId28"/>
    <p:sldId id="377" r:id="rId29"/>
    <p:sldId id="383" r:id="rId30"/>
    <p:sldId id="384" r:id="rId31"/>
    <p:sldId id="399" r:id="rId32"/>
    <p:sldId id="394" r:id="rId33"/>
    <p:sldId id="401" r:id="rId34"/>
    <p:sldId id="402" r:id="rId35"/>
    <p:sldId id="353" r:id="rId36"/>
    <p:sldId id="388" r:id="rId37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48" d="100"/>
          <a:sy n="48" d="100"/>
        </p:scale>
        <p:origin x="58" y="77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196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196" dirty="0">
                <a:solidFill>
                  <a:schemeClr val="tx1"/>
                </a:solidFill>
              </a:rPr>
              <a:t>Line Chart</a:t>
            </a:r>
            <a:endParaRPr lang="en-US" sz="32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76104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D7-411F-BF5A-0AE77B8F50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76104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4D7-411F-BF5A-0AE77B8F50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76104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4D7-411F-BF5A-0AE77B8F50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39957216"/>
        <c:axId val="1739958992"/>
      </c:lineChart>
      <c:catAx>
        <c:axId val="17399572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13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98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958992"/>
        <c:crosses val="autoZero"/>
        <c:auto val="1"/>
        <c:lblAlgn val="ctr"/>
        <c:lblOffset val="100"/>
        <c:noMultiLvlLbl val="0"/>
      </c:catAx>
      <c:valAx>
        <c:axId val="1739958992"/>
        <c:scaling>
          <c:orientation val="minMax"/>
        </c:scaling>
        <c:delete val="0"/>
        <c:axPos val="l"/>
        <c:majorGridlines>
          <c:spPr>
            <a:ln w="3171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798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957216"/>
        <c:crosses val="autoZero"/>
        <c:crossBetween val="between"/>
      </c:valAx>
      <c:spPr>
        <a:noFill/>
        <a:ln w="25368">
          <a:noFill/>
        </a:ln>
      </c:spPr>
    </c:plotArea>
    <c:legend>
      <c:legendPos val="b"/>
      <c:layout>
        <c:manualLayout>
          <c:xMode val="edge"/>
          <c:yMode val="edge"/>
          <c:x val="0.13303103505504399"/>
          <c:y val="0.93406874061502998"/>
          <c:w val="0.69956284153005499"/>
          <c:h val="5.26100719185062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98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media/image1.png>
</file>

<file path=ppt/media/image10.jpeg>
</file>

<file path=ppt/media/image11.jp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4531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3A7EA57-A7F2-4FD9-AB91-00A99A58FD30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000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1FA8D56-B1DA-4F9B-AD2E-1AC98A0F5CF7}" type="slidenum">
              <a:rPr lang="en-US" altLang="en-US" smtClean="0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4642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CCA012F-3DD3-4670-A901-D8F52DFB6953}" type="slidenum">
              <a:rPr lang="en-US" altLang="en-US" smtClean="0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1551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62B9616-1CE8-499C-84CA-5EDF8A0A5871}" type="slidenum">
              <a:rPr lang="en-US" altLang="en-US" smtClean="0"/>
              <a:pPr>
                <a:spcBef>
                  <a:spcPct val="0"/>
                </a:spcBef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3099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D1609E-277A-4050-83AD-69AC1280DA23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905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4D0788E-EA7C-4871-8A71-0F9B900AF7CD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569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67AEDFE-8463-49C2-8F17-6DCD7DBDE34C}" type="slidenum">
              <a:rPr lang="en-US" altLang="en-US" smtClean="0"/>
              <a:pPr>
                <a:spcBef>
                  <a:spcPct val="0"/>
                </a:spcBef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9095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249147C-3253-419D-B33D-BEEF171E19C2}" type="slidenum">
              <a:rPr lang="en-US" altLang="en-US" smtClean="0"/>
              <a:pPr>
                <a:spcBef>
                  <a:spcPct val="0"/>
                </a:spcBef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9882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219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C1135D4-18B2-41A7-8014-A561110A89E8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2287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1F899AF-A7D6-4F15-8B53-52FCB3BC0D8D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2383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20F427-A249-4FE5-9D85-913E35DD2B9F}" type="slidenum">
              <a:rPr lang="en-US" altLang="en-US" smtClean="0"/>
              <a:pPr>
                <a:spcBef>
                  <a:spcPct val="0"/>
                </a:spcBef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16241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44A39E5-758D-4AB9-8DD5-18E99CA4F62B}" type="slidenum">
              <a:rPr lang="en-US" altLang="en-US" smtClean="0"/>
              <a:pPr>
                <a:spcBef>
                  <a:spcPct val="0"/>
                </a:spcBef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5002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367D848-91D1-434D-B966-C642866396C4}" type="slidenum">
              <a:rPr lang="en-US" altLang="en-US" smtClean="0"/>
              <a:pPr>
                <a:spcBef>
                  <a:spcPct val="0"/>
                </a:spcBef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9435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4912610-722A-4A40-AF70-FEFAD5DDF124}" type="slidenum">
              <a:rPr lang="en-US" altLang="en-US" smtClean="0"/>
              <a:pPr>
                <a:spcBef>
                  <a:spcPct val="0"/>
                </a:spcBef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683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9751BFF-AFCD-4C4F-8A77-1A2740FB3049}" type="slidenum">
              <a:rPr lang="en-US" altLang="en-US" smtClean="0"/>
              <a:pPr>
                <a:spcBef>
                  <a:spcPct val="0"/>
                </a:spcBef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2494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A737DFA-779A-4903-A1BF-17D00776AFD9}" type="slidenum">
              <a:rPr lang="en-US" altLang="en-US" smtClean="0"/>
              <a:pPr>
                <a:spcBef>
                  <a:spcPct val="0"/>
                </a:spcBef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99126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C8A89AC-C629-40CC-94BB-96538D5B3D8F}" type="slidenum">
              <a:rPr lang="en-US" altLang="en-US" smtClean="0"/>
              <a:pPr>
                <a:spcBef>
                  <a:spcPct val="0"/>
                </a:spcBef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5060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1789603-D70E-4030-BE56-5C665792267C}" type="slidenum">
              <a:rPr lang="en-US" altLang="en-US" smtClean="0"/>
              <a:pPr>
                <a:spcBef>
                  <a:spcPct val="0"/>
                </a:spcBef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396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8DCB043-3D7D-46EF-BCCB-84D3B0F11DC3}" type="slidenum">
              <a:rPr lang="en-US" altLang="en-US" smtClean="0"/>
              <a:pPr>
                <a:spcBef>
                  <a:spcPct val="0"/>
                </a:spcBef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8512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380A9C9-83C5-4F16-AE28-CF6BE24C34B0}" type="slidenum">
              <a:rPr lang="en-US" altLang="en-US" smtClean="0"/>
              <a:pPr>
                <a:spcBef>
                  <a:spcPct val="0"/>
                </a:spcBef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26808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302BAC-0E48-4102-8645-8C9741C9CBB5}" type="slidenum">
              <a:rPr lang="en-US" altLang="en-US" smtClean="0"/>
              <a:pPr>
                <a:spcBef>
                  <a:spcPct val="0"/>
                </a:spcBef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09236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C61D38C-B7AA-4376-988E-DD576390DDB2}" type="slidenum">
              <a:rPr lang="en-US" altLang="en-US" smtClean="0"/>
              <a:pPr>
                <a:spcBef>
                  <a:spcPct val="0"/>
                </a:spcBef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35948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D8A7707-40E1-4590-BCC3-A2D45A1D3653}" type="slidenum">
              <a:rPr lang="en-US" altLang="en-US" smtClean="0"/>
              <a:pPr>
                <a:spcBef>
                  <a:spcPct val="0"/>
                </a:spcBef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04621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6B86270-70B9-41A8-BB25-43A66EE83C1C}" type="slidenum">
              <a:rPr lang="en-US" altLang="en-US" smtClean="0"/>
              <a:pPr>
                <a:spcBef>
                  <a:spcPct val="0"/>
                </a:spcBef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9375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3.png"/><Relationship Id="rId4" Type="http://schemas.openxmlformats.org/officeDocument/2006/relationships/oleObject" Target="../embeddings/oleObject1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4.png"/><Relationship Id="rId4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1533525" y="1944829"/>
            <a:ext cx="4857750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Preview your main points</a:t>
            </a: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586841" y="243512"/>
            <a:ext cx="5261811" cy="637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rgbClr val="FFC627"/>
              </a:solidFill>
            </a:endParaRPr>
          </a:p>
        </p:txBody>
      </p:sp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1533525" y="1608138"/>
            <a:ext cx="857567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FFFFFF"/>
                </a:solidFill>
              </a:rPr>
              <a:t>Part I:</a:t>
            </a:r>
            <a:r>
              <a:rPr lang="en-US" altLang="en-US" sz="6500" b="1">
                <a:solidFill>
                  <a:srgbClr val="000000"/>
                </a:solidFill>
              </a:rPr>
              <a:t> Knowing the ASU color palette</a:t>
            </a:r>
          </a:p>
        </p:txBody>
      </p: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638550" y="2898775"/>
            <a:ext cx="1439863" cy="1389063"/>
          </a:xfrm>
          <a:prstGeom prst="rect">
            <a:avLst/>
          </a:prstGeom>
          <a:solidFill>
            <a:srgbClr val="FFC627"/>
          </a:solidFill>
          <a:ln w="12700" cap="flat" cmpd="sng" algn="ctr">
            <a:solidFill>
              <a:srgbClr val="FFB31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46288" y="2898775"/>
            <a:ext cx="1438275" cy="1389063"/>
          </a:xfrm>
          <a:prstGeom prst="rect">
            <a:avLst/>
          </a:prstGeom>
          <a:solidFill>
            <a:srgbClr val="8C1D40"/>
          </a:solidFill>
          <a:ln>
            <a:solidFill>
              <a:srgbClr val="99003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24663" y="2898775"/>
            <a:ext cx="1438275" cy="1389063"/>
          </a:xfrm>
          <a:prstGeom prst="rect">
            <a:avLst/>
          </a:prstGeom>
          <a:solidFill>
            <a:srgbClr val="FFFFFF"/>
          </a:solidFill>
          <a:ln>
            <a:solidFill>
              <a:srgbClr val="5C667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415338" y="2898775"/>
            <a:ext cx="1439862" cy="13890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22" name="Rectangle 9"/>
          <p:cNvSpPr>
            <a:spLocks noChangeArrowheads="1"/>
          </p:cNvSpPr>
          <p:nvPr/>
        </p:nvSpPr>
        <p:spPr bwMode="auto">
          <a:xfrm>
            <a:off x="2044700" y="1604963"/>
            <a:ext cx="80645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000000"/>
                </a:solidFill>
              </a:rPr>
              <a:t>The color palette</a:t>
            </a:r>
          </a:p>
        </p:txBody>
      </p:sp>
      <p:sp>
        <p:nvSpPr>
          <p:cNvPr id="9223" name="TextBox 10"/>
          <p:cNvSpPr txBox="1">
            <a:spLocks noChangeArrowheads="1"/>
          </p:cNvSpPr>
          <p:nvPr/>
        </p:nvSpPr>
        <p:spPr bwMode="auto">
          <a:xfrm>
            <a:off x="2130425" y="3040063"/>
            <a:ext cx="1354138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140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29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64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#8C1D40</a:t>
            </a:r>
          </a:p>
        </p:txBody>
      </p:sp>
      <p:sp>
        <p:nvSpPr>
          <p:cNvPr id="9224" name="TextBox 11"/>
          <p:cNvSpPr txBox="1">
            <a:spLocks noChangeArrowheads="1"/>
          </p:cNvSpPr>
          <p:nvPr/>
        </p:nvSpPr>
        <p:spPr bwMode="auto">
          <a:xfrm>
            <a:off x="3757613" y="3040063"/>
            <a:ext cx="1320800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255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198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39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#FFC627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232400" y="2898775"/>
            <a:ext cx="1439863" cy="1389063"/>
          </a:xfrm>
          <a:prstGeom prst="rect">
            <a:avLst/>
          </a:prstGeom>
          <a:solidFill>
            <a:srgbClr val="5C6670"/>
          </a:solidFill>
          <a:ln>
            <a:solidFill>
              <a:srgbClr val="4F555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26" name="TextBox 13"/>
          <p:cNvSpPr txBox="1">
            <a:spLocks noChangeArrowheads="1"/>
          </p:cNvSpPr>
          <p:nvPr/>
        </p:nvSpPr>
        <p:spPr bwMode="auto">
          <a:xfrm>
            <a:off x="5316538" y="3040063"/>
            <a:ext cx="1355725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92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102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112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#5C6670</a:t>
            </a:r>
          </a:p>
        </p:txBody>
      </p:sp>
      <p:sp>
        <p:nvSpPr>
          <p:cNvPr id="9227" name="TextBox 14"/>
          <p:cNvSpPr txBox="1">
            <a:spLocks noChangeArrowheads="1"/>
          </p:cNvSpPr>
          <p:nvPr/>
        </p:nvSpPr>
        <p:spPr bwMode="auto">
          <a:xfrm>
            <a:off x="6977063" y="3040063"/>
            <a:ext cx="957262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R 255</a:t>
            </a:r>
            <a:br>
              <a:rPr lang="en-US" altLang="en-US" sz="1600" b="1"/>
            </a:br>
            <a:r>
              <a:rPr lang="en-US" altLang="en-US" sz="1600" b="1"/>
              <a:t>G 255</a:t>
            </a:r>
            <a:br>
              <a:rPr lang="en-US" altLang="en-US" sz="1600" b="1"/>
            </a:br>
            <a:r>
              <a:rPr lang="en-US" altLang="en-US" sz="1600" b="1"/>
              <a:t>B 255</a:t>
            </a:r>
            <a:br>
              <a:rPr lang="en-US" altLang="en-US" sz="1600" b="1"/>
            </a:br>
            <a:endParaRPr lang="en-US" altLang="en-US" sz="1600" b="1"/>
          </a:p>
        </p:txBody>
      </p:sp>
      <p:sp>
        <p:nvSpPr>
          <p:cNvPr id="9228" name="TextBox 15"/>
          <p:cNvSpPr txBox="1">
            <a:spLocks noChangeArrowheads="1"/>
          </p:cNvSpPr>
          <p:nvPr/>
        </p:nvSpPr>
        <p:spPr bwMode="auto">
          <a:xfrm>
            <a:off x="8501063" y="3040063"/>
            <a:ext cx="77628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0</a:t>
            </a:r>
          </a:p>
        </p:txBody>
      </p:sp>
      <p:sp>
        <p:nvSpPr>
          <p:cNvPr id="18" name="Rectangle 17">
            <a:hlinkClick r:id="rId3"/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5C667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62050" y="5418138"/>
            <a:ext cx="10191750" cy="12620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2200" b="1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The ASU colors have been programed in the color picker pull-down menu.</a:t>
            </a:r>
          </a:p>
          <a:p>
            <a:pPr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2200" b="1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Select no more than two or three colors to use per slide to avoid making your slide look like a rainbow…a very ugly ASU rainbow.</a:t>
            </a:r>
            <a:endParaRPr lang="en-US" sz="2200" b="1" i="1" dirty="0">
              <a:solidFill>
                <a:schemeClr val="bg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1533525" y="1604963"/>
            <a:ext cx="8831263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Avoid bullet points; instead, aim for </a:t>
            </a:r>
            <a:r>
              <a:rPr lang="en-US" altLang="en-US" sz="6300" b="1">
                <a:solidFill>
                  <a:srgbClr val="FFC627"/>
                </a:solidFill>
              </a:rPr>
              <a:t>one point</a:t>
            </a:r>
            <a:r>
              <a:rPr lang="en-US" altLang="en-US" sz="6300" b="1">
                <a:solidFill>
                  <a:schemeClr val="bg1"/>
                </a:solidFill>
              </a:rPr>
              <a:t> per slide.</a:t>
            </a:r>
          </a:p>
        </p:txBody>
      </p:sp>
    </p:spTree>
  </p:cSld>
  <p:clrMapOvr>
    <a:masterClrMapping/>
  </p:clrMapOvr>
  <p:transition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1533525" y="1611313"/>
            <a:ext cx="884078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Seems odd; but, trust me—I know what I’m doing here.</a:t>
            </a:r>
          </a:p>
        </p:txBody>
      </p:sp>
      <p:sp>
        <p:nvSpPr>
          <p:cNvPr id="15" name="Rectangle 14">
            <a:hlinkClick r:id="rId3"/>
          </p:cNvPr>
          <p:cNvSpPr>
            <a:spLocks noChangeArrowheads="1"/>
          </p:cNvSpPr>
          <p:nvPr/>
        </p:nvSpPr>
        <p:spPr bwMode="auto">
          <a:xfrm>
            <a:off x="0" y="5248275"/>
            <a:ext cx="12192000" cy="1609725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365" name="TextBox 6"/>
          <p:cNvSpPr txBox="1">
            <a:spLocks noChangeArrowheads="1"/>
          </p:cNvSpPr>
          <p:nvPr/>
        </p:nvSpPr>
        <p:spPr bwMode="auto">
          <a:xfrm>
            <a:off x="1533525" y="5435600"/>
            <a:ext cx="91440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15888" indent="-115888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rgbClr val="000000"/>
                </a:solidFill>
              </a:rPr>
              <a:t>“If you absolutely must have two things on one slide (e.g., a point and a quote), remember to place one of those in a space like this that will draw your audience’s attention.” – </a:t>
            </a:r>
            <a:r>
              <a:rPr lang="en-US" altLang="en-US" sz="2200" b="1" i="1" dirty="0">
                <a:solidFill>
                  <a:srgbClr val="000000"/>
                </a:solidFill>
              </a:rPr>
              <a:t>Aristotle</a:t>
            </a:r>
          </a:p>
        </p:txBody>
      </p:sp>
    </p:spTree>
  </p:cSld>
  <p:clrMapOvr>
    <a:masterClrMapping/>
  </p:clrMapOvr>
  <p:transition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1533525" y="985838"/>
            <a:ext cx="8840788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You might end up with five times as many slides as you would otherwise.</a:t>
            </a:r>
          </a:p>
        </p:txBody>
      </p:sp>
      <p:sp>
        <p:nvSpPr>
          <p:cNvPr id="15" name="Rectangle 14">
            <a:hlinkClick r:id="rId3"/>
          </p:cNvPr>
          <p:cNvSpPr>
            <a:spLocks noChangeArrowheads="1"/>
          </p:cNvSpPr>
          <p:nvPr/>
        </p:nvSpPr>
        <p:spPr bwMode="auto">
          <a:xfrm>
            <a:off x="0" y="5648325"/>
            <a:ext cx="12192000" cy="1209675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413" name="TextBox 6"/>
          <p:cNvSpPr txBox="1">
            <a:spLocks noChangeArrowheads="1"/>
          </p:cNvSpPr>
          <p:nvPr/>
        </p:nvSpPr>
        <p:spPr bwMode="auto">
          <a:xfrm>
            <a:off x="1533525" y="5821363"/>
            <a:ext cx="9134475" cy="768350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15888" indent="-115888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>
                <a:solidFill>
                  <a:srgbClr val="000000"/>
                </a:solidFill>
              </a:rPr>
              <a:t>“But that is perfectly OK because your slides are simpler and you will move through them quicker.” – </a:t>
            </a:r>
            <a:r>
              <a:rPr lang="en-US" altLang="en-US" sz="2200" b="1" i="1">
                <a:solidFill>
                  <a:srgbClr val="000000"/>
                </a:solidFill>
              </a:rPr>
              <a:t>Barack Obama</a:t>
            </a:r>
          </a:p>
        </p:txBody>
      </p:sp>
    </p:spTree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1533525" y="1606550"/>
            <a:ext cx="8575675" cy="262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Over </a:t>
            </a:r>
            <a:r>
              <a:rPr lang="en-US" altLang="en-US" sz="6500" b="1" dirty="0">
                <a:solidFill>
                  <a:srgbClr val="FFC627"/>
                </a:solidFill>
              </a:rPr>
              <a:t>90 percent </a:t>
            </a:r>
            <a:r>
              <a:rPr lang="en-US" altLang="en-US" sz="6500" b="1" dirty="0">
                <a:solidFill>
                  <a:schemeClr val="bg1"/>
                </a:solidFill>
              </a:rPr>
              <a:t>of college students agree…</a:t>
            </a:r>
          </a:p>
        </p:txBody>
      </p:sp>
    </p:spTree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1533525" y="1603375"/>
            <a:ext cx="8737600" cy="262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…slides with </a:t>
            </a:r>
            <a:r>
              <a:rPr lang="en-US" altLang="en-US" sz="6500" b="1">
                <a:solidFill>
                  <a:srgbClr val="FFC627"/>
                </a:solidFill>
              </a:rPr>
              <a:t>less text</a:t>
            </a:r>
            <a:r>
              <a:rPr lang="en-US" altLang="en-US" sz="6500" b="1">
                <a:solidFill>
                  <a:schemeClr val="bg1"/>
                </a:solidFill>
              </a:rPr>
              <a:t> on them actually </a:t>
            </a:r>
            <a:r>
              <a:rPr lang="en-US" altLang="en-US" sz="6500" b="1">
                <a:solidFill>
                  <a:srgbClr val="FFC627"/>
                </a:solidFill>
              </a:rPr>
              <a:t>say more.</a:t>
            </a:r>
          </a:p>
        </p:txBody>
      </p:sp>
    </p:spTree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1533525" y="1608138"/>
            <a:ext cx="8575675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Use </a:t>
            </a:r>
            <a:r>
              <a:rPr lang="en-US" altLang="en-US" sz="6500" b="1">
                <a:solidFill>
                  <a:srgbClr val="FFC627"/>
                </a:solidFill>
              </a:rPr>
              <a:t>text color </a:t>
            </a:r>
            <a:r>
              <a:rPr lang="en-US" altLang="en-US" sz="6500" b="1">
                <a:solidFill>
                  <a:schemeClr val="bg1"/>
                </a:solidFill>
              </a:rPr>
              <a:t>to emphasize an important point.</a:t>
            </a:r>
          </a:p>
        </p:txBody>
      </p:sp>
    </p:spTree>
  </p:cSld>
  <p:clrMapOvr>
    <a:masterClrMapping/>
  </p:clrMapOvr>
  <p:transition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33525" y="2482850"/>
            <a:ext cx="4976813" cy="712788"/>
          </a:xfrm>
          <a:prstGeom prst="rect">
            <a:avLst/>
          </a:prstGeom>
          <a:solidFill>
            <a:srgbClr val="FFC425"/>
          </a:solidFill>
          <a:ln>
            <a:noFill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533525" y="1608138"/>
            <a:ext cx="9131300" cy="342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You may also use a box like this to emphasize an important point.</a:t>
            </a:r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533525" y="1604963"/>
            <a:ext cx="9612313" cy="342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Be sure to use </a:t>
            </a:r>
            <a:r>
              <a:rPr lang="en-US" altLang="en-US" sz="6500" b="1">
                <a:solidFill>
                  <a:srgbClr val="FFC627"/>
                </a:solidFill>
              </a:rPr>
              <a:t>Arial</a:t>
            </a:r>
            <a:r>
              <a:rPr lang="en-US" altLang="en-US" sz="6500" b="1">
                <a:solidFill>
                  <a:schemeClr val="bg1"/>
                </a:solidFill>
              </a:rPr>
              <a:t>, it is ASU brand approved and  standard on both PCs and Macs.</a:t>
            </a:r>
          </a:p>
        </p:txBody>
      </p:sp>
    </p:spTree>
  </p:cSld>
  <p:clrMapOvr>
    <a:masterClrMapping/>
  </p:clrMapOvr>
  <p:transition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9699" name="Title 1"/>
          <p:cNvSpPr>
            <a:spLocks noGrp="1"/>
          </p:cNvSpPr>
          <p:nvPr>
            <p:ph type="ctrTitle"/>
          </p:nvPr>
        </p:nvSpPr>
        <p:spPr>
          <a:xfrm>
            <a:off x="5153025" y="2170113"/>
            <a:ext cx="4205288" cy="1470025"/>
          </a:xfrm>
        </p:spPr>
        <p:txBody>
          <a:bodyPr/>
          <a:lstStyle/>
          <a:p>
            <a:pPr algn="r"/>
            <a:r>
              <a:rPr lang="en-US" altLang="en-US" sz="9600" b="1">
                <a:solidFill>
                  <a:srgbClr val="FFC62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</a:p>
        </p:txBody>
      </p:sp>
      <p:sp>
        <p:nvSpPr>
          <p:cNvPr id="29700" name="Subtitle 2"/>
          <p:cNvSpPr>
            <a:spLocks noGrp="1"/>
          </p:cNvSpPr>
          <p:nvPr>
            <p:ph type="subTitle" idx="1"/>
          </p:nvPr>
        </p:nvSpPr>
        <p:spPr>
          <a:xfrm>
            <a:off x="1935163" y="3475038"/>
            <a:ext cx="7305675" cy="1752600"/>
          </a:xfrm>
        </p:spPr>
        <p:txBody>
          <a:bodyPr/>
          <a:lstStyle/>
          <a:p>
            <a:pPr algn="r"/>
            <a:r>
              <a:rPr lang="en-US" altLang="en-US" sz="2200">
                <a:solidFill>
                  <a:schemeClr val="bg1"/>
                </a:solidFill>
              </a:rPr>
              <a:t>percentage of audience members who are engaged by PowerPoint presentations that are clear and simple</a:t>
            </a:r>
          </a:p>
        </p:txBody>
      </p:sp>
    </p:spTree>
  </p:cSld>
  <p:clrMapOvr>
    <a:masterClrMapping/>
  </p:clrMapOvr>
  <p:transition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47" name="Title 1"/>
          <p:cNvSpPr>
            <a:spLocks noGrp="1"/>
          </p:cNvSpPr>
          <p:nvPr>
            <p:ph type="ctrTitle"/>
          </p:nvPr>
        </p:nvSpPr>
        <p:spPr>
          <a:xfrm>
            <a:off x="7213600" y="457200"/>
            <a:ext cx="3454400" cy="1470025"/>
          </a:xfrm>
        </p:spPr>
        <p:txBody>
          <a:bodyPr/>
          <a:lstStyle/>
          <a:p>
            <a:r>
              <a:rPr lang="en-US" altLang="en-US" sz="9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</a:p>
        </p:txBody>
      </p:sp>
      <p:sp>
        <p:nvSpPr>
          <p:cNvPr id="31748" name="Subtitle 2"/>
          <p:cNvSpPr>
            <a:spLocks noGrp="1"/>
          </p:cNvSpPr>
          <p:nvPr>
            <p:ph type="subTitle" idx="1"/>
          </p:nvPr>
        </p:nvSpPr>
        <p:spPr>
          <a:xfrm>
            <a:off x="4876800" y="1752600"/>
            <a:ext cx="4927600" cy="1752600"/>
          </a:xfrm>
        </p:spPr>
        <p:txBody>
          <a:bodyPr/>
          <a:lstStyle/>
          <a:p>
            <a:pPr algn="l"/>
            <a:r>
              <a:rPr lang="en-US" altLang="en-US" sz="1800">
                <a:solidFill>
                  <a:schemeClr val="bg1"/>
                </a:solidFill>
              </a:rPr>
              <a:t>percentage of all audience members who would rather write a dissertation than watch a presentation with 5+ bullet points per slide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89600" y="3254375"/>
            <a:ext cx="2006600" cy="1470025"/>
          </a:xfrm>
          <a:prstGeom prst="rect">
            <a:avLst/>
          </a:prstGeom>
        </p:spPr>
        <p:txBody>
          <a:bodyPr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9600" b="1" dirty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rPr>
              <a:t>2</a:t>
            </a:r>
          </a:p>
        </p:txBody>
      </p:sp>
      <p:sp>
        <p:nvSpPr>
          <p:cNvPr id="31750" name="Subtitle 2"/>
          <p:cNvSpPr txBox="1">
            <a:spLocks/>
          </p:cNvSpPr>
          <p:nvPr/>
        </p:nvSpPr>
        <p:spPr bwMode="auto">
          <a:xfrm>
            <a:off x="1524000" y="4549775"/>
            <a:ext cx="5689600" cy="118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800">
                <a:solidFill>
                  <a:schemeClr val="bg1"/>
                </a:solidFill>
              </a:rPr>
              <a:t>number of times audience members will fall asleep during a PowerPoint presentation that has 5+ bullet points per slide</a:t>
            </a:r>
          </a:p>
        </p:txBody>
      </p:sp>
    </p:spTree>
  </p:cSld>
  <p:clrMapOvr>
    <a:masterClrMapping/>
  </p:clrMapOvr>
  <p:transition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1533525" y="2525713"/>
            <a:ext cx="8585200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FFFFFF"/>
                </a:solidFill>
              </a:rPr>
              <a:t>Part III: </a:t>
            </a:r>
            <a:r>
              <a:rPr lang="en-US" altLang="en-US" sz="6500" b="1">
                <a:solidFill>
                  <a:srgbClr val="000000"/>
                </a:solidFill>
              </a:rPr>
              <a:t>Slides that use images</a:t>
            </a:r>
          </a:p>
        </p:txBody>
      </p:sp>
    </p:spTree>
  </p:cSld>
  <p:clrMapOvr>
    <a:masterClrMapping/>
  </p:clrMapOvr>
  <p:transition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6" b="9282"/>
          <a:stretch/>
        </p:blipFill>
        <p:spPr>
          <a:xfrm>
            <a:off x="0" y="-9525"/>
            <a:ext cx="12192000" cy="6867525"/>
          </a:xfrm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0" y="3039268"/>
            <a:ext cx="5181600" cy="76993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rgbClr val="000000"/>
                </a:solidFill>
              </a:rPr>
              <a:t>For the most dramatic effect, use no more than one image per slide.</a:t>
            </a:r>
            <a:endParaRPr lang="en-US" altLang="en-US" sz="2200" b="1" i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8" descr="DSC_005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" t="15294" r="111"/>
          <a:stretch>
            <a:fillRect/>
          </a:stretch>
        </p:blipFill>
        <p:spPr bwMode="auto">
          <a:xfrm>
            <a:off x="0" y="-19050"/>
            <a:ext cx="12192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0" y="5043902"/>
            <a:ext cx="60960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/>
              <a:t>Use large, high-quality images (images that do not become blurry, fuzzy or pixelated when enlarged on a PowerPoint slide).</a:t>
            </a:r>
            <a:endParaRPr lang="en-US" altLang="en-US" sz="2200" b="1" i="1" dirty="0"/>
          </a:p>
        </p:txBody>
      </p:sp>
    </p:spTree>
  </p:cSld>
  <p:clrMapOvr>
    <a:masterClrMapping/>
  </p:clrMapOvr>
  <p:transition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4"/>
          <a:stretch/>
        </p:blipFill>
        <p:spPr bwMode="auto">
          <a:xfrm>
            <a:off x="0" y="-19878"/>
            <a:ext cx="12192000" cy="6877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extBox 4"/>
          <p:cNvSpPr txBox="1">
            <a:spLocks noChangeArrowheads="1"/>
          </p:cNvSpPr>
          <p:nvPr/>
        </p:nvSpPr>
        <p:spPr bwMode="auto">
          <a:xfrm>
            <a:off x="-9525" y="1003164"/>
            <a:ext cx="75946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/>
              <a:t>To resize an image, always use the resizing tool on an image’s corner (versus its side); this prevents the image from having a “stretched” appearance.</a:t>
            </a:r>
            <a:endParaRPr lang="en-US" altLang="en-US" sz="2200" b="1" i="1" dirty="0"/>
          </a:p>
        </p:txBody>
      </p:sp>
    </p:spTree>
  </p:cSld>
  <p:clrMapOvr>
    <a:masterClrMapping/>
  </p:clrMapOvr>
  <p:transition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7" r="606" b="3963"/>
          <a:stretch/>
        </p:blipFill>
        <p:spPr bwMode="auto">
          <a:xfrm>
            <a:off x="-25401" y="0"/>
            <a:ext cx="12220713" cy="691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4"/>
          <p:cNvSpPr txBox="1">
            <a:spLocks noChangeArrowheads="1"/>
          </p:cNvSpPr>
          <p:nvPr/>
        </p:nvSpPr>
        <p:spPr bwMode="auto">
          <a:xfrm>
            <a:off x="6457950" y="684213"/>
            <a:ext cx="5734050" cy="1446212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200" b="1"/>
              <a:t>You may download ASU images for your unit’s print and electronic needs from asu.photoshelter.com. Please email andy.delisle@asu.edu to request access. </a:t>
            </a:r>
          </a:p>
        </p:txBody>
      </p:sp>
    </p:spTree>
  </p:cSld>
  <p:clrMapOvr>
    <a:masterClrMapping/>
  </p:clrMapOvr>
  <p:transition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1520825" y="2476500"/>
            <a:ext cx="858837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Part IV: </a:t>
            </a:r>
            <a:r>
              <a:rPr lang="en-US" altLang="en-US" sz="6500" b="1">
                <a:solidFill>
                  <a:srgbClr val="000000"/>
                </a:solidFill>
              </a:rPr>
              <a:t>Slides that use charts</a:t>
            </a:r>
          </a:p>
        </p:txBody>
      </p:sp>
    </p:spTree>
  </p:cSld>
  <p:clrMapOvr>
    <a:masterClrMapping/>
  </p:clrMapOvr>
  <p:transition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1520825" y="1460500"/>
            <a:ext cx="9144000" cy="345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Sometimes you will need to represent </a:t>
            </a:r>
            <a:r>
              <a:rPr lang="en-US" altLang="en-US" sz="6500" b="1">
                <a:solidFill>
                  <a:srgbClr val="FFC627"/>
                </a:solidFill>
              </a:rPr>
              <a:t>ideas</a:t>
            </a:r>
            <a:r>
              <a:rPr lang="en-US" altLang="en-US" sz="6500" b="1">
                <a:solidFill>
                  <a:srgbClr val="FFB310"/>
                </a:solidFill>
              </a:rPr>
              <a:t> </a:t>
            </a:r>
            <a:r>
              <a:rPr lang="en-US" altLang="en-US" sz="6500" b="1">
                <a:solidFill>
                  <a:schemeClr val="bg1"/>
                </a:solidFill>
              </a:rPr>
              <a:t>in the form of a chart or graph.</a:t>
            </a:r>
          </a:p>
        </p:txBody>
      </p:sp>
    </p:spTree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1520825" y="1460500"/>
            <a:ext cx="9144000" cy="428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For the greatest impact, use the </a:t>
            </a:r>
            <a:r>
              <a:rPr lang="en-US" altLang="en-US" sz="6500" b="1">
                <a:solidFill>
                  <a:srgbClr val="FFC627"/>
                </a:solidFill>
              </a:rPr>
              <a:t>simplest possible </a:t>
            </a:r>
            <a:r>
              <a:rPr lang="en-US" altLang="en-US" sz="6500" b="1">
                <a:solidFill>
                  <a:schemeClr val="bg1"/>
                </a:solidFill>
              </a:rPr>
              <a:t>representation; for example…</a:t>
            </a:r>
          </a:p>
        </p:txBody>
      </p:sp>
    </p:spTree>
  </p:cSld>
  <p:clrMapOvr>
    <a:masterClrMapping/>
  </p:clrMapOvr>
  <p:transition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MX"/>
              <a:t>Use shapes and ASU colors</a:t>
            </a:r>
            <a:endParaRPr lang="es-MX" altLang="es-MX"/>
          </a:p>
        </p:txBody>
      </p:sp>
      <p:sp>
        <p:nvSpPr>
          <p:cNvPr id="17" name="Smiley Face 16"/>
          <p:cNvSpPr/>
          <p:nvPr/>
        </p:nvSpPr>
        <p:spPr>
          <a:xfrm>
            <a:off x="3692525" y="1957388"/>
            <a:ext cx="1084263" cy="1084262"/>
          </a:xfrm>
          <a:prstGeom prst="smileyFace">
            <a:avLst/>
          </a:prstGeom>
          <a:solidFill>
            <a:srgbClr val="FFC62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MX"/>
          </a:p>
        </p:txBody>
      </p:sp>
      <p:sp>
        <p:nvSpPr>
          <p:cNvPr id="10" name="U-Turn Arrow 9"/>
          <p:cNvSpPr/>
          <p:nvPr/>
        </p:nvSpPr>
        <p:spPr>
          <a:xfrm>
            <a:off x="7151688" y="1957388"/>
            <a:ext cx="952500" cy="1082675"/>
          </a:xfrm>
          <a:prstGeom prst="uturnArrow">
            <a:avLst/>
          </a:prstGeom>
          <a:solidFill>
            <a:srgbClr val="FFC62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07200" y="3524250"/>
            <a:ext cx="1641475" cy="912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0" b="1" spc="-300" baseline="30000" dirty="0">
                <a:latin typeface="Arial" panose="020B0604020202020204" pitchFamily="34" charset="0"/>
                <a:cs typeface="Arial" panose="020B0604020202020204" pitchFamily="34" charset="0"/>
              </a:rPr>
              <a:t>78% </a:t>
            </a:r>
            <a:endParaRPr lang="es-MX" sz="8000" spc="-300" baseline="30000" dirty="0"/>
          </a:p>
        </p:txBody>
      </p:sp>
      <p:sp>
        <p:nvSpPr>
          <p:cNvPr id="18" name="Rectangle 17"/>
          <p:cNvSpPr/>
          <p:nvPr/>
        </p:nvSpPr>
        <p:spPr>
          <a:xfrm>
            <a:off x="3414713" y="3524250"/>
            <a:ext cx="1639887" cy="912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0" b="1" spc="-300" baseline="30000" dirty="0">
                <a:latin typeface="Arial" panose="020B0604020202020204" pitchFamily="34" charset="0"/>
                <a:cs typeface="Arial" panose="020B0604020202020204" pitchFamily="34" charset="0"/>
              </a:rPr>
              <a:t>94% </a:t>
            </a:r>
            <a:endParaRPr lang="es-MX" sz="8000" spc="-300" baseline="30000" dirty="0"/>
          </a:p>
        </p:txBody>
      </p:sp>
      <p:sp>
        <p:nvSpPr>
          <p:cNvPr id="52231" name="TextBox 18"/>
          <p:cNvSpPr txBox="1">
            <a:spLocks noChangeArrowheads="1"/>
          </p:cNvSpPr>
          <p:nvPr/>
        </p:nvSpPr>
        <p:spPr bwMode="auto">
          <a:xfrm>
            <a:off x="2420938" y="4151313"/>
            <a:ext cx="362743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s-MX" sz="4000" b="1" baseline="30000" dirty="0"/>
              <a:t>Rated experience good or enjoyable</a:t>
            </a:r>
          </a:p>
        </p:txBody>
      </p:sp>
      <p:sp>
        <p:nvSpPr>
          <p:cNvPr id="52232" name="TextBox 19"/>
          <p:cNvSpPr txBox="1">
            <a:spLocks noChangeArrowheads="1"/>
          </p:cNvSpPr>
          <p:nvPr/>
        </p:nvSpPr>
        <p:spPr bwMode="auto">
          <a:xfrm>
            <a:off x="6510338" y="4151313"/>
            <a:ext cx="2235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s-MX" sz="4000" b="1" baseline="30000" dirty="0"/>
              <a:t>Will return</a:t>
            </a:r>
          </a:p>
        </p:txBody>
      </p:sp>
    </p:spTree>
  </p:cSld>
  <p:clrMapOvr>
    <a:masterClrMapping/>
  </p:clrMapOvr>
  <p:transition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graphicFrame>
        <p:nvGraphicFramePr>
          <p:cNvPr id="53251" name="Chart 6"/>
          <p:cNvGraphicFramePr>
            <a:graphicFrameLocks/>
          </p:cNvGraphicFramePr>
          <p:nvPr/>
        </p:nvGraphicFramePr>
        <p:xfrm>
          <a:off x="1981200" y="481013"/>
          <a:ext cx="8229600" cy="582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07" name="Chart" r:id="rId4" imgW="8230313" imgH="5828281" progId="Excel.Chart.8">
                  <p:embed/>
                </p:oleObj>
              </mc:Choice>
              <mc:Fallback>
                <p:oleObj name="Chart" r:id="rId4" imgW="8230313" imgH="5828281" progId="Excel.Chart.8">
                  <p:embed/>
                  <p:pic>
                    <p:nvPicPr>
                      <p:cNvPr id="0" name="Chart 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481013"/>
                        <a:ext cx="8229600" cy="5821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graphicFrame>
        <p:nvGraphicFramePr>
          <p:cNvPr id="55299" name="Chart 3"/>
          <p:cNvGraphicFramePr>
            <a:graphicFrameLocks/>
          </p:cNvGraphicFramePr>
          <p:nvPr/>
        </p:nvGraphicFramePr>
        <p:xfrm>
          <a:off x="1312863" y="-50800"/>
          <a:ext cx="9566275" cy="6411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55" name="Chart" r:id="rId4" imgW="9571550" imgH="6419644" progId="Excel.Chart.8">
                  <p:embed/>
                </p:oleObj>
              </mc:Choice>
              <mc:Fallback>
                <p:oleObj name="Chart" r:id="rId4" imgW="9571550" imgH="6419644" progId="Excel.Chart.8">
                  <p:embed/>
                  <p:pic>
                    <p:nvPicPr>
                      <p:cNvPr id="0" name="Chart 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2863" y="-50800"/>
                        <a:ext cx="9566275" cy="6411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6"/>
          <p:cNvGraphicFramePr>
            <a:graphicFrameLocks/>
          </p:cNvGraphicFramePr>
          <p:nvPr/>
        </p:nvGraphicFramePr>
        <p:xfrm>
          <a:off x="2032000" y="531813"/>
          <a:ext cx="8128000" cy="6005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9395" name="TextBox 10"/>
          <p:cNvSpPr txBox="1">
            <a:spLocks noChangeArrowheads="1"/>
          </p:cNvSpPr>
          <p:nvPr/>
        </p:nvSpPr>
        <p:spPr bwMode="auto">
          <a:xfrm>
            <a:off x="4527550" y="1300163"/>
            <a:ext cx="34607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entrepreneurial</a:t>
            </a:r>
          </a:p>
        </p:txBody>
      </p:sp>
      <p:sp>
        <p:nvSpPr>
          <p:cNvPr id="59396" name="TextBox 11"/>
          <p:cNvSpPr txBox="1">
            <a:spLocks noChangeArrowheads="1"/>
          </p:cNvSpPr>
          <p:nvPr/>
        </p:nvSpPr>
        <p:spPr bwMode="auto">
          <a:xfrm>
            <a:off x="3187700" y="5694363"/>
            <a:ext cx="2679700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imaginative</a:t>
            </a:r>
          </a:p>
        </p:txBody>
      </p:sp>
      <p:sp>
        <p:nvSpPr>
          <p:cNvPr id="59397" name="TextBox 9"/>
          <p:cNvSpPr txBox="1">
            <a:spLocks noChangeArrowheads="1"/>
          </p:cNvSpPr>
          <p:nvPr/>
        </p:nvSpPr>
        <p:spPr bwMode="auto">
          <a:xfrm>
            <a:off x="1916113" y="4908550"/>
            <a:ext cx="26797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bold</a:t>
            </a:r>
          </a:p>
        </p:txBody>
      </p:sp>
      <p:sp>
        <p:nvSpPr>
          <p:cNvPr id="59398" name="TextBox 12"/>
          <p:cNvSpPr txBox="1">
            <a:spLocks noChangeArrowheads="1"/>
          </p:cNvSpPr>
          <p:nvPr/>
        </p:nvSpPr>
        <p:spPr bwMode="auto">
          <a:xfrm>
            <a:off x="5553075" y="230188"/>
            <a:ext cx="5502275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solutions-oriented</a:t>
            </a:r>
          </a:p>
        </p:txBody>
      </p:sp>
      <p:sp>
        <p:nvSpPr>
          <p:cNvPr id="59399" name="TextBox 16"/>
          <p:cNvSpPr txBox="1">
            <a:spLocks noChangeArrowheads="1"/>
          </p:cNvSpPr>
          <p:nvPr/>
        </p:nvSpPr>
        <p:spPr bwMode="auto">
          <a:xfrm>
            <a:off x="5981700" y="5081588"/>
            <a:ext cx="26797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59400" name="TextBox 17"/>
          <p:cNvSpPr txBox="1">
            <a:spLocks noChangeArrowheads="1"/>
          </p:cNvSpPr>
          <p:nvPr/>
        </p:nvSpPr>
        <p:spPr bwMode="auto">
          <a:xfrm>
            <a:off x="9512300" y="1255713"/>
            <a:ext cx="267970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impact</a:t>
            </a:r>
          </a:p>
        </p:txBody>
      </p:sp>
      <p:sp>
        <p:nvSpPr>
          <p:cNvPr id="59401" name="TextBox 18"/>
          <p:cNvSpPr txBox="1">
            <a:spLocks noChangeArrowheads="1"/>
          </p:cNvSpPr>
          <p:nvPr/>
        </p:nvSpPr>
        <p:spPr bwMode="auto">
          <a:xfrm>
            <a:off x="3255963" y="4013200"/>
            <a:ext cx="194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>
                <a:solidFill>
                  <a:schemeClr val="bg1"/>
                </a:solidFill>
              </a:rPr>
              <a:t>excellence</a:t>
            </a:r>
          </a:p>
        </p:txBody>
      </p:sp>
      <p:sp>
        <p:nvSpPr>
          <p:cNvPr id="59402" name="TextBox 19"/>
          <p:cNvSpPr txBox="1">
            <a:spLocks noChangeArrowheads="1"/>
          </p:cNvSpPr>
          <p:nvPr/>
        </p:nvSpPr>
        <p:spPr bwMode="auto">
          <a:xfrm>
            <a:off x="2635250" y="2043113"/>
            <a:ext cx="3460750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decisive</a:t>
            </a:r>
          </a:p>
        </p:txBody>
      </p:sp>
      <p:sp>
        <p:nvSpPr>
          <p:cNvPr id="59403" name="TextBox 20"/>
          <p:cNvSpPr txBox="1">
            <a:spLocks noChangeArrowheads="1"/>
          </p:cNvSpPr>
          <p:nvPr/>
        </p:nvSpPr>
        <p:spPr bwMode="auto">
          <a:xfrm>
            <a:off x="768350" y="3162300"/>
            <a:ext cx="2008188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visionary</a:t>
            </a:r>
          </a:p>
        </p:txBody>
      </p:sp>
      <p:sp>
        <p:nvSpPr>
          <p:cNvPr id="59404" name="TextBox 21"/>
          <p:cNvSpPr txBox="1">
            <a:spLocks noChangeArrowheads="1"/>
          </p:cNvSpPr>
          <p:nvPr/>
        </p:nvSpPr>
        <p:spPr bwMode="auto">
          <a:xfrm>
            <a:off x="8054975" y="2225675"/>
            <a:ext cx="19716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>
                <a:solidFill>
                  <a:schemeClr val="bg1"/>
                </a:solidFill>
              </a:rPr>
              <a:t>access</a:t>
            </a:r>
          </a:p>
        </p:txBody>
      </p:sp>
      <p:sp>
        <p:nvSpPr>
          <p:cNvPr id="59405" name="TextBox 22"/>
          <p:cNvSpPr txBox="1">
            <a:spLocks noChangeArrowheads="1"/>
          </p:cNvSpPr>
          <p:nvPr/>
        </p:nvSpPr>
        <p:spPr bwMode="auto">
          <a:xfrm>
            <a:off x="7988300" y="5772150"/>
            <a:ext cx="2679700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re-envision</a:t>
            </a:r>
          </a:p>
        </p:txBody>
      </p:sp>
      <p:sp>
        <p:nvSpPr>
          <p:cNvPr id="59406" name="TextBox 14"/>
          <p:cNvSpPr txBox="1">
            <a:spLocks noChangeArrowheads="1"/>
          </p:cNvSpPr>
          <p:nvPr/>
        </p:nvSpPr>
        <p:spPr bwMode="auto">
          <a:xfrm>
            <a:off x="5553075" y="2833688"/>
            <a:ext cx="6638925" cy="178752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/>
              <a:t>a New American University</a:t>
            </a:r>
          </a:p>
        </p:txBody>
      </p:sp>
    </p:spTree>
  </p:cSld>
  <p:clrMapOvr>
    <a:masterClrMapping/>
  </p:clrMapOvr>
  <p:transition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443" name="Rectangle 3"/>
          <p:cNvSpPr>
            <a:spLocks noChangeArrowheads="1"/>
          </p:cNvSpPr>
          <p:nvPr/>
        </p:nvSpPr>
        <p:spPr bwMode="auto">
          <a:xfrm>
            <a:off x="1530350" y="1944829"/>
            <a:ext cx="4879975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Restate your main points</a:t>
            </a: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7808913" y="1585260"/>
            <a:ext cx="2679700" cy="334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Colors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Data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Images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Charts</a:t>
            </a:r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9D860AD-B138-432C-8FB5-9C6849708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622" y="1722949"/>
            <a:ext cx="3820757" cy="2265091"/>
          </a:xfrm>
          <a:prstGeom prst="rect">
            <a:avLst/>
          </a:prstGeom>
        </p:spPr>
      </p:pic>
      <p:pic>
        <p:nvPicPr>
          <p:cNvPr id="8" name="Picture 7" descr="A collage of a person working out in a gym&#10;&#10;Description automatically generated with medium confidence">
            <a:extLst>
              <a:ext uri="{FF2B5EF4-FFF2-40B4-BE49-F238E27FC236}">
                <a16:creationId xmlns:a16="http://schemas.microsoft.com/office/drawing/2014/main" id="{050617B0-C7E7-4491-AE79-3D2564E3E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459" y="1722948"/>
            <a:ext cx="3117938" cy="50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916265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323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rep counter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683</TotalTime>
  <Words>867</Words>
  <Application>Microsoft Office PowerPoint</Application>
  <PresentationFormat>Widescreen</PresentationFormat>
  <Paragraphs>255</Paragraphs>
  <Slides>36</Slides>
  <Notes>35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Arial Black</vt:lpstr>
      <vt:lpstr>Calibri</vt:lpstr>
      <vt:lpstr>ASU-BrandColors</vt:lpstr>
      <vt:lpstr>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100</vt:lpstr>
      <vt:lpstr>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shapes and ASU colors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Mahidhar Dwarampudi</cp:lastModifiedBy>
  <cp:revision>22</cp:revision>
  <dcterms:created xsi:type="dcterms:W3CDTF">2017-04-25T16:06:11Z</dcterms:created>
  <dcterms:modified xsi:type="dcterms:W3CDTF">2022-04-21T02:17:02Z</dcterms:modified>
</cp:coreProperties>
</file>

<file path=docProps/thumbnail.jpeg>
</file>